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2" r:id="rId3"/>
    <p:sldId id="260" r:id="rId4"/>
    <p:sldId id="267" r:id="rId5"/>
    <p:sldId id="319" r:id="rId6"/>
    <p:sldId id="311" r:id="rId7"/>
    <p:sldId id="269" r:id="rId8"/>
    <p:sldId id="258" r:id="rId9"/>
    <p:sldId id="313" r:id="rId10"/>
    <p:sldId id="314" r:id="rId11"/>
    <p:sldId id="320" r:id="rId12"/>
    <p:sldId id="321" r:id="rId13"/>
    <p:sldId id="317" r:id="rId14"/>
    <p:sldId id="318" r:id="rId15"/>
    <p:sldId id="322" r:id="rId16"/>
    <p:sldId id="270" r:id="rId17"/>
    <p:sldId id="276" r:id="rId18"/>
    <p:sldId id="309" r:id="rId19"/>
    <p:sldId id="277" r:id="rId20"/>
    <p:sldId id="278" r:id="rId21"/>
    <p:sldId id="301" r:id="rId22"/>
    <p:sldId id="279" r:id="rId23"/>
    <p:sldId id="280" r:id="rId24"/>
    <p:sldId id="282" r:id="rId25"/>
    <p:sldId id="281" r:id="rId26"/>
    <p:sldId id="284" r:id="rId27"/>
    <p:sldId id="285" r:id="rId28"/>
    <p:sldId id="286" r:id="rId29"/>
    <p:sldId id="288" r:id="rId30"/>
    <p:sldId id="287" r:id="rId31"/>
    <p:sldId id="289" r:id="rId32"/>
    <p:sldId id="295" r:id="rId33"/>
    <p:sldId id="298" r:id="rId34"/>
    <p:sldId id="303" r:id="rId35"/>
    <p:sldId id="306" r:id="rId36"/>
    <p:sldId id="305" r:id="rId37"/>
    <p:sldId id="310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6EEA6-23F0-454F-8D5B-BB759F9ED6AD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8B53-BD79-480F-AFEB-EF358773E9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88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https://online-counsel.mhcc.nycu.edu.tw/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8B53-BD79-480F-AFEB-EF358773E9E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22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05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52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50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09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9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21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62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93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7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06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92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1EAA-3F5A-41E4-8777-7084AEAA8E32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70CD-9BA5-4AAE-8061-5DC0B8D0CA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王漢宗特黑體繁" panose="02000500000000000000" pitchFamily="2" charset="-120"/>
          <a:ea typeface="王漢宗特黑體繁" panose="02000500000000000000" pitchFamily="2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王漢宗特黑體繁" panose="02000500000000000000" pitchFamily="2" charset="-120"/>
          <a:ea typeface="王漢宗特黑體繁" panose="02000500000000000000" pitchFamily="2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王漢宗特黑體繁" panose="02000500000000000000" pitchFamily="2" charset="-120"/>
          <a:ea typeface="王漢宗特黑體繁" panose="02000500000000000000" pitchFamily="2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王漢宗特黑體繁" panose="02000500000000000000" pitchFamily="2" charset="-120"/>
          <a:ea typeface="王漢宗特黑體繁" panose="02000500000000000000" pitchFamily="2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王漢宗特黑體繁" panose="02000500000000000000" pitchFamily="2" charset="-120"/>
          <a:ea typeface="王漢宗特黑體繁" panose="02000500000000000000" pitchFamily="2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王漢宗特黑體繁" panose="02000500000000000000" pitchFamily="2" charset="-120"/>
          <a:ea typeface="王漢宗特黑體繁" panose="02000500000000000000" pitchFamily="2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-counsel.mhcc.nycu.edu.t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  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郊心療心網</a:t>
            </a:r>
            <a:endParaRPr lang="en-US" altLang="zh-TW" sz="54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54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54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線上心理諮詢</a:t>
            </a:r>
            <a:r>
              <a:rPr lang="en-US" altLang="zh-TW" sz="54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r>
              <a:rPr lang="zh-TW" altLang="en-US" sz="54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使用者操作教學</a:t>
            </a:r>
            <a:endParaRPr lang="en-US" altLang="zh-TW" sz="54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0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郊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．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療心網頁登入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郊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．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療心網：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http://online-counsel.mhcc.nycu.edu.tw/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個人陽明交大單一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入口之帳密登入</a:t>
            </a:r>
          </a:p>
        </p:txBody>
      </p:sp>
    </p:spTree>
    <p:extLst>
      <p:ext uri="{BB962C8B-B14F-4D97-AF65-F5344CB8AC3E}">
        <p14:creationId xmlns:p14="http://schemas.microsoft.com/office/powerpoint/2010/main" val="244440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2FE7067-216C-BD43-AD23-AA0E1B181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9144000" cy="5715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72200" y="616530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860032" y="50851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49F1AA8-56B4-8047-B5D2-2DEBCC759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1196752"/>
            <a:ext cx="3240360" cy="1626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3785F61-4F17-9149-A618-F937EA48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240360" cy="1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5" y="1196752"/>
            <a:ext cx="8494177" cy="42542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97"/>
            <a:ext cx="8229600" cy="85010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4437112"/>
            <a:ext cx="24482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8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8741" t="31842" r="25339" b="481"/>
          <a:stretch/>
        </p:blipFill>
        <p:spPr>
          <a:xfrm>
            <a:off x="695233" y="908720"/>
            <a:ext cx="7776864" cy="59046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865" y="58614"/>
            <a:ext cx="8229600" cy="85010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185" y="3320988"/>
            <a:ext cx="864096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以單一入口帳號密碼登入</a:t>
            </a:r>
          </a:p>
        </p:txBody>
      </p:sp>
    </p:spTree>
    <p:extLst>
      <p:ext uri="{BB962C8B-B14F-4D97-AF65-F5344CB8AC3E}">
        <p14:creationId xmlns:p14="http://schemas.microsoft.com/office/powerpoint/2010/main" val="16117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2567" t="31017" r="26614" b="2131"/>
          <a:stretch/>
        </p:blipFill>
        <p:spPr>
          <a:xfrm>
            <a:off x="1907704" y="1340119"/>
            <a:ext cx="6078557" cy="51287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8" y="116632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授權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788024" y="5568420"/>
            <a:ext cx="149722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 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7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內容版面配置區 24">
            <a:extLst>
              <a:ext uri="{FF2B5EF4-FFF2-40B4-BE49-F238E27FC236}">
                <a16:creationId xmlns:a16="http://schemas.microsoft.com/office/drawing/2014/main" id="{CE47BB5C-5395-3049-8F7E-C0A3F28E8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2" y="1138097"/>
            <a:ext cx="9151843" cy="5719903"/>
          </a:xfrm>
        </p:spPr>
      </p:pic>
      <p:sp>
        <p:nvSpPr>
          <p:cNvPr id="7" name="矩形 6"/>
          <p:cNvSpPr/>
          <p:nvPr/>
        </p:nvSpPr>
        <p:spPr>
          <a:xfrm>
            <a:off x="6444208" y="645333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    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+mj-cs"/>
              </a:defRPr>
            </a:lvl1pPr>
          </a:lstStyle>
          <a:p>
            <a:r>
              <a:rPr lang="zh-TW" altLang="en-US" dirty="0"/>
              <a:t>  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進入心理諮詢室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BCB72B-48A4-FC44-8748-BC9CBCC2A2D7}"/>
              </a:ext>
            </a:extLst>
          </p:cNvPr>
          <p:cNvSpPr/>
          <p:nvPr/>
        </p:nvSpPr>
        <p:spPr>
          <a:xfrm>
            <a:off x="4060629" y="4487360"/>
            <a:ext cx="576064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73D164-9A12-C643-85D6-72C58ADDAF20}"/>
              </a:ext>
            </a:extLst>
          </p:cNvPr>
          <p:cNvSpPr/>
          <p:nvPr/>
        </p:nvSpPr>
        <p:spPr>
          <a:xfrm>
            <a:off x="2539797" y="4487360"/>
            <a:ext cx="43200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0626B7-156E-574C-B52D-96017FF92493}"/>
              </a:ext>
            </a:extLst>
          </p:cNvPr>
          <p:cNvSpPr/>
          <p:nvPr/>
        </p:nvSpPr>
        <p:spPr>
          <a:xfrm>
            <a:off x="2555776" y="5661248"/>
            <a:ext cx="416029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E11D47-1E99-EE42-A911-CF179293FA55}"/>
              </a:ext>
            </a:extLst>
          </p:cNvPr>
          <p:cNvSpPr/>
          <p:nvPr/>
        </p:nvSpPr>
        <p:spPr>
          <a:xfrm>
            <a:off x="2559278" y="5023401"/>
            <a:ext cx="360000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C59A132-E8B3-8C4B-A89C-59E598923B8E}"/>
              </a:ext>
            </a:extLst>
          </p:cNvPr>
          <p:cNvSpPr/>
          <p:nvPr/>
        </p:nvSpPr>
        <p:spPr>
          <a:xfrm>
            <a:off x="8326800" y="1700808"/>
            <a:ext cx="360000" cy="7200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164FE3D-9DF3-B84E-916F-430681DFAD3B}"/>
              </a:ext>
            </a:extLst>
          </p:cNvPr>
          <p:cNvSpPr txBox="1"/>
          <p:nvPr/>
        </p:nvSpPr>
        <p:spPr>
          <a:xfrm>
            <a:off x="4002237" y="4472552"/>
            <a:ext cx="502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00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</a:t>
            </a:r>
            <a:endParaRPr kumimoji="1" lang="zh-TW" altLang="en-US" sz="900" dirty="0">
              <a:solidFill>
                <a:schemeClr val="bg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0629" y="4443952"/>
            <a:ext cx="57606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  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BC9F372-12F3-824F-8DF3-3BA82C25F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9" y="1430395"/>
            <a:ext cx="3240360" cy="1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" y="1105394"/>
            <a:ext cx="8755178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勾選同意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[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諮詢服務辦法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]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才能開始晤談</a:t>
            </a:r>
          </a:p>
        </p:txBody>
      </p:sp>
      <p:sp>
        <p:nvSpPr>
          <p:cNvPr id="3" name="矩形 2"/>
          <p:cNvSpPr/>
          <p:nvPr/>
        </p:nvSpPr>
        <p:spPr>
          <a:xfrm>
            <a:off x="3563888" y="6578002"/>
            <a:ext cx="2016224" cy="260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7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6250"/>
          <a:stretch/>
        </p:blipFill>
        <p:spPr>
          <a:xfrm>
            <a:off x="18946" y="1772815"/>
            <a:ext cx="9144000" cy="46805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進入後，先確認麥克風鏡頭設備</a:t>
            </a:r>
          </a:p>
        </p:txBody>
      </p:sp>
      <p:sp>
        <p:nvSpPr>
          <p:cNvPr id="8" name="矩形 7"/>
          <p:cNvSpPr/>
          <p:nvPr/>
        </p:nvSpPr>
        <p:spPr>
          <a:xfrm>
            <a:off x="2699792" y="2636912"/>
            <a:ext cx="1800200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確認鏡頭、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麥克風設備</a:t>
            </a:r>
          </a:p>
        </p:txBody>
      </p:sp>
    </p:spTree>
    <p:extLst>
      <p:ext uri="{BB962C8B-B14F-4D97-AF65-F5344CB8AC3E}">
        <p14:creationId xmlns:p14="http://schemas.microsoft.com/office/powerpoint/2010/main" val="1002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3" b="6329"/>
          <a:stretch/>
        </p:blipFill>
        <p:spPr>
          <a:xfrm>
            <a:off x="0" y="1916832"/>
            <a:ext cx="9143999" cy="468052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同意主講人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心理師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邀請發言</a:t>
            </a:r>
          </a:p>
        </p:txBody>
      </p:sp>
      <p:sp>
        <p:nvSpPr>
          <p:cNvPr id="5" name="矩形 4"/>
          <p:cNvSpPr/>
          <p:nvPr/>
        </p:nvSpPr>
        <p:spPr>
          <a:xfrm>
            <a:off x="4727407" y="4617132"/>
            <a:ext cx="100811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8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5320"/>
          <a:stretch/>
        </p:blipFill>
        <p:spPr>
          <a:xfrm>
            <a:off x="0" y="1916832"/>
            <a:ext cx="9180511" cy="44644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進入線上諮詢室</a:t>
            </a:r>
          </a:p>
        </p:txBody>
      </p:sp>
      <p:sp>
        <p:nvSpPr>
          <p:cNvPr id="6" name="矩形 5"/>
          <p:cNvSpPr/>
          <p:nvPr/>
        </p:nvSpPr>
        <p:spPr>
          <a:xfrm>
            <a:off x="6156176" y="5113380"/>
            <a:ext cx="1368152" cy="11239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336196" y="4744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學生</a:t>
            </a:r>
          </a:p>
        </p:txBody>
      </p:sp>
      <p:sp>
        <p:nvSpPr>
          <p:cNvPr id="5" name="矩形 4"/>
          <p:cNvSpPr/>
          <p:nvPr/>
        </p:nvSpPr>
        <p:spPr>
          <a:xfrm>
            <a:off x="1259632" y="2269332"/>
            <a:ext cx="6372708" cy="411199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心理師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algn="ctr"/>
            <a:endParaRPr lang="en-US" altLang="zh-TW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zh-TW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zh-TW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zh-TW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zh-TW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zh-TW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zh-TW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zh-TW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上線前設定需知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1)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本系統目前只適用筆電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含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MAC)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或桌機上線，手機及平板不適用。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(2)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建議以</a:t>
            </a:r>
            <a:r>
              <a:rPr lang="en-US" altLang="zh-TW" b="1" u="sng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google chrome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瀏覽器開啟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建議以</a:t>
            </a:r>
            <a:r>
              <a:rPr lang="zh-TW" altLang="zh-TW" b="1" u="sng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有線網路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方式上線，若以無線網路方式上線，會因各地收訊狀況及所在地區偏遠影響網路連線速度。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(4)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各台電腦所配備之鏡頭會影響網路畫質解析度，在視訊連線前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請先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進行鏡頭解析度設定。</a:t>
            </a:r>
          </a:p>
          <a:p>
            <a:endParaRPr lang="en-US" altLang="zh-TW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endParaRPr lang="zh-TW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149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四、線上心理諮詢室介面使用教學</a:t>
            </a:r>
          </a:p>
        </p:txBody>
      </p:sp>
    </p:spTree>
    <p:extLst>
      <p:ext uri="{BB962C8B-B14F-4D97-AF65-F5344CB8AC3E}">
        <p14:creationId xmlns:p14="http://schemas.microsoft.com/office/powerpoint/2010/main" val="380107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879583"/>
              </p:ext>
            </p:extLst>
          </p:nvPr>
        </p:nvGraphicFramePr>
        <p:xfrm>
          <a:off x="457200" y="1600200"/>
          <a:ext cx="8229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內涵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顯示諮詢的主畫面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內有麥克風、鏡頭、設定、全螢幕縮放調整功能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下載檔案文件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每次對方更新都會有一個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提醒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等同小畫家功能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每次對方更新都會有一個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提醒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螢幕分享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與對方分享畫面，包含上網的畫面、使用電腦其他程式的畫面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需事先安裝「螢幕分享附加元件</a:t>
                      </a:r>
                      <a:r>
                        <a:rPr lang="zh-TW" altLang="en-US" dirty="0">
                          <a:latin typeface="王漢宗特黑體繁"/>
                          <a:ea typeface="王漢宗特黑體繁"/>
                        </a:rPr>
                        <a:t>」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群組通訊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線上通訊打字通訊功能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dirty="0"/>
                        <a:t>可一對多或一對一通訊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結束諮詢，關閉線上諮詢室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位在右上角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66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 b="5831"/>
          <a:stretch/>
        </p:blipFill>
        <p:spPr>
          <a:xfrm>
            <a:off x="0" y="1916832"/>
            <a:ext cx="9480704" cy="44644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「視訊」功能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3671900" y="2613734"/>
            <a:ext cx="360040" cy="1774548"/>
            <a:chOff x="3671900" y="2374532"/>
            <a:chExt cx="360040" cy="1774548"/>
          </a:xfrm>
        </p:grpSpPr>
        <p:sp>
          <p:nvSpPr>
            <p:cNvPr id="6" name="矩形 5"/>
            <p:cNvSpPr/>
            <p:nvPr/>
          </p:nvSpPr>
          <p:spPr>
            <a:xfrm>
              <a:off x="3671900" y="2852936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麥克風</a:t>
              </a:r>
              <a:endParaRPr lang="en-US" altLang="zh-TW" b="1" dirty="0">
                <a:solidFill>
                  <a:srgbClr val="FF0000"/>
                </a:solidFill>
              </a:endParaRPr>
            </a:p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開關</a:t>
              </a: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3851920" y="2374532"/>
              <a:ext cx="0" cy="5040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4139952" y="2626560"/>
            <a:ext cx="360040" cy="1765948"/>
            <a:chOff x="4139952" y="2383132"/>
            <a:chExt cx="360040" cy="1765948"/>
          </a:xfrm>
        </p:grpSpPr>
        <p:sp>
          <p:nvSpPr>
            <p:cNvPr id="7" name="矩形 6"/>
            <p:cNvSpPr/>
            <p:nvPr/>
          </p:nvSpPr>
          <p:spPr>
            <a:xfrm>
              <a:off x="4139952" y="2852936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鏡頭開關</a:t>
              </a:r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V="1">
              <a:off x="4319972" y="2383132"/>
              <a:ext cx="0" cy="5040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4652392" y="2617960"/>
            <a:ext cx="360040" cy="1774548"/>
            <a:chOff x="4652392" y="2374532"/>
            <a:chExt cx="360040" cy="1774548"/>
          </a:xfrm>
        </p:grpSpPr>
        <p:sp>
          <p:nvSpPr>
            <p:cNvPr id="8" name="矩形 7"/>
            <p:cNvSpPr/>
            <p:nvPr/>
          </p:nvSpPr>
          <p:spPr>
            <a:xfrm>
              <a:off x="4652392" y="2852936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視訊設定</a:t>
              </a:r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V="1">
              <a:off x="4814265" y="2374532"/>
              <a:ext cx="0" cy="5040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5148064" y="2605321"/>
            <a:ext cx="360040" cy="2412512"/>
            <a:chOff x="5638461" y="2384640"/>
            <a:chExt cx="360040" cy="2412512"/>
          </a:xfrm>
        </p:grpSpPr>
        <p:sp>
          <p:nvSpPr>
            <p:cNvPr id="10" name="矩形 9"/>
            <p:cNvSpPr/>
            <p:nvPr/>
          </p:nvSpPr>
          <p:spPr>
            <a:xfrm>
              <a:off x="5638461" y="2878588"/>
              <a:ext cx="360040" cy="19185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全螢幕縮放</a:t>
              </a:r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V="1">
              <a:off x="5818481" y="2384640"/>
              <a:ext cx="0" cy="5040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0" y="2276872"/>
            <a:ext cx="1259632" cy="349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3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b="5650"/>
          <a:stretch/>
        </p:blipFill>
        <p:spPr>
          <a:xfrm>
            <a:off x="30157" y="2204864"/>
            <a:ext cx="9351764" cy="432048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「文件」功能</a:t>
            </a:r>
          </a:p>
        </p:txBody>
      </p:sp>
      <p:sp>
        <p:nvSpPr>
          <p:cNvPr id="5" name="矩形 4"/>
          <p:cNvSpPr/>
          <p:nvPr/>
        </p:nvSpPr>
        <p:spPr>
          <a:xfrm>
            <a:off x="1735688" y="3212976"/>
            <a:ext cx="6840760" cy="1672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400" b="1" dirty="0">
              <a:solidFill>
                <a:srgbClr val="FF0000"/>
              </a:solidFill>
            </a:endParaRPr>
          </a:p>
          <a:p>
            <a:endParaRPr lang="en-US" altLang="zh-TW" sz="1400" b="1" dirty="0">
              <a:solidFill>
                <a:srgbClr val="FF0000"/>
              </a:solidFill>
            </a:endParaRPr>
          </a:p>
          <a:p>
            <a:endParaRPr lang="en-US" altLang="zh-TW" sz="1400" b="1" dirty="0">
              <a:solidFill>
                <a:srgbClr val="FF0000"/>
              </a:solidFill>
            </a:endParaRPr>
          </a:p>
          <a:p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文件上傳下載</a:t>
            </a:r>
          </a:p>
        </p:txBody>
      </p:sp>
      <p:sp>
        <p:nvSpPr>
          <p:cNvPr id="8" name="矩形 7"/>
          <p:cNvSpPr/>
          <p:nvPr/>
        </p:nvSpPr>
        <p:spPr>
          <a:xfrm>
            <a:off x="-7853" y="2880351"/>
            <a:ext cx="1267485" cy="332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b="4664"/>
          <a:stretch/>
        </p:blipFill>
        <p:spPr>
          <a:xfrm>
            <a:off x="-42557" y="1916832"/>
            <a:ext cx="9186557" cy="468052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「白板」功能</a:t>
            </a:r>
          </a:p>
        </p:txBody>
      </p:sp>
      <p:sp>
        <p:nvSpPr>
          <p:cNvPr id="6" name="矩形 5"/>
          <p:cNvSpPr/>
          <p:nvPr/>
        </p:nvSpPr>
        <p:spPr>
          <a:xfrm>
            <a:off x="-48142" y="2999306"/>
            <a:ext cx="121190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31640" y="2348880"/>
            <a:ext cx="7488832" cy="4176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可做小畫家功能使用</a:t>
            </a:r>
          </a:p>
        </p:txBody>
      </p:sp>
    </p:spTree>
    <p:extLst>
      <p:ext uri="{BB962C8B-B14F-4D97-AF65-F5344CB8AC3E}">
        <p14:creationId xmlns:p14="http://schemas.microsoft.com/office/powerpoint/2010/main" val="39557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6247"/>
          <a:stretch/>
        </p:blipFill>
        <p:spPr>
          <a:xfrm>
            <a:off x="69423" y="2132856"/>
            <a:ext cx="9016240" cy="4176464"/>
          </a:xfrm>
        </p:spPr>
      </p:pic>
      <p:sp>
        <p:nvSpPr>
          <p:cNvPr id="5" name="矩形 4"/>
          <p:cNvSpPr/>
          <p:nvPr/>
        </p:nvSpPr>
        <p:spPr>
          <a:xfrm>
            <a:off x="934846" y="3132753"/>
            <a:ext cx="367534" cy="288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302380" y="1052736"/>
            <a:ext cx="570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如果白板或文件旁邊出現「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 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」代表此處為對方新增</a:t>
            </a:r>
          </a:p>
        </p:txBody>
      </p:sp>
    </p:spTree>
    <p:extLst>
      <p:ext uri="{BB962C8B-B14F-4D97-AF65-F5344CB8AC3E}">
        <p14:creationId xmlns:p14="http://schemas.microsoft.com/office/powerpoint/2010/main" val="21425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 b="5876"/>
          <a:stretch/>
        </p:blipFill>
        <p:spPr>
          <a:xfrm>
            <a:off x="24700" y="1844824"/>
            <a:ext cx="9083803" cy="468052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 「螢幕分享」功能</a:t>
            </a:r>
          </a:p>
        </p:txBody>
      </p:sp>
      <p:sp>
        <p:nvSpPr>
          <p:cNvPr id="9" name="矩形 8"/>
          <p:cNvSpPr/>
          <p:nvPr/>
        </p:nvSpPr>
        <p:spPr>
          <a:xfrm>
            <a:off x="2915816" y="3284984"/>
            <a:ext cx="331236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安裝附加元件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3337461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187624" y="317232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ON/OFF</a:t>
            </a:r>
            <a:r>
              <a:rPr lang="zh-TW" altLang="en-US" b="1" dirty="0">
                <a:solidFill>
                  <a:srgbClr val="FF0000"/>
                </a:solidFill>
              </a:rPr>
              <a:t>切換</a:t>
            </a:r>
          </a:p>
        </p:txBody>
      </p:sp>
    </p:spTree>
    <p:extLst>
      <p:ext uri="{BB962C8B-B14F-4D97-AF65-F5344CB8AC3E}">
        <p14:creationId xmlns:p14="http://schemas.microsoft.com/office/powerpoint/2010/main" val="30761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安裝螢幕分享元件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" y="1412776"/>
            <a:ext cx="9144317" cy="5141168"/>
          </a:xfrm>
        </p:spPr>
      </p:pic>
      <p:sp>
        <p:nvSpPr>
          <p:cNvPr id="5" name="文字方塊 4"/>
          <p:cNvSpPr txBox="1"/>
          <p:nvPr/>
        </p:nvSpPr>
        <p:spPr>
          <a:xfrm>
            <a:off x="3635896" y="218911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畫面跳到安裝程式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2060848"/>
            <a:ext cx="6552728" cy="4176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372200" y="2204864"/>
            <a:ext cx="1008112" cy="801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點選</a:t>
            </a:r>
          </a:p>
        </p:txBody>
      </p:sp>
    </p:spTree>
    <p:extLst>
      <p:ext uri="{BB962C8B-B14F-4D97-AF65-F5344CB8AC3E}">
        <p14:creationId xmlns:p14="http://schemas.microsoft.com/office/powerpoint/2010/main" val="29180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4460"/>
            <a:ext cx="9144317" cy="5357192"/>
          </a:xfrm>
        </p:spPr>
      </p:pic>
      <p:sp>
        <p:nvSpPr>
          <p:cNvPr id="5" name="矩形 4"/>
          <p:cNvSpPr/>
          <p:nvPr/>
        </p:nvSpPr>
        <p:spPr>
          <a:xfrm>
            <a:off x="3131840" y="1700808"/>
            <a:ext cx="3168352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點選新增擴充功能</a:t>
            </a:r>
          </a:p>
        </p:txBody>
      </p:sp>
    </p:spTree>
    <p:extLst>
      <p:ext uri="{BB962C8B-B14F-4D97-AF65-F5344CB8AC3E}">
        <p14:creationId xmlns:p14="http://schemas.microsoft.com/office/powerpoint/2010/main" val="25643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84784"/>
            <a:ext cx="9016240" cy="5069160"/>
          </a:xfrm>
        </p:spPr>
      </p:pic>
      <p:sp>
        <p:nvSpPr>
          <p:cNvPr id="5" name="矩形 4"/>
          <p:cNvSpPr/>
          <p:nvPr/>
        </p:nvSpPr>
        <p:spPr>
          <a:xfrm>
            <a:off x="6839262" y="3549826"/>
            <a:ext cx="2160240" cy="311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12087" y="4149080"/>
            <a:ext cx="19442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5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使用教學重點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、網頁導覽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預約心理諮詢成功」通知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登入進行線上心理諮詢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四、線上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諮詢室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介面使用教學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五、諮詢完成後注意事項</a:t>
            </a:r>
          </a:p>
          <a:p>
            <a:pPr marL="0" indent="0">
              <a:buNone/>
            </a:pP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5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確認安裝完成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351764" cy="5257800"/>
          </a:xfrm>
        </p:spPr>
      </p:pic>
      <p:sp>
        <p:nvSpPr>
          <p:cNvPr id="5" name="矩形 4"/>
          <p:cNvSpPr/>
          <p:nvPr/>
        </p:nvSpPr>
        <p:spPr>
          <a:xfrm>
            <a:off x="3347864" y="3645024"/>
            <a:ext cx="273630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確認安裝完成</a:t>
            </a:r>
          </a:p>
        </p:txBody>
      </p:sp>
    </p:spTree>
    <p:extLst>
      <p:ext uri="{BB962C8B-B14F-4D97-AF65-F5344CB8AC3E}">
        <p14:creationId xmlns:p14="http://schemas.microsoft.com/office/powerpoint/2010/main" val="1953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6" y="1340768"/>
            <a:ext cx="9351764" cy="52578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69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重新整理網頁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才可使用螢幕同步功能</a:t>
            </a:r>
            <a:r>
              <a:rPr lang="zh-TW" altLang="en-US" b="1" dirty="0">
                <a:solidFill>
                  <a:srgbClr val="FF0000"/>
                </a:solidFill>
              </a:rPr>
              <a:t/>
            </a:r>
            <a:br>
              <a:rPr lang="zh-TW" altLang="en-US" b="1" dirty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528" y="1484784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重新整理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06342" y="3293197"/>
            <a:ext cx="3393850" cy="2016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51" y="1583482"/>
            <a:ext cx="4967133" cy="1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" y="1484784"/>
            <a:ext cx="9071463" cy="52565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選擇「螢幕分享」功能</a:t>
            </a:r>
          </a:p>
        </p:txBody>
      </p:sp>
      <p:sp>
        <p:nvSpPr>
          <p:cNvPr id="9" name="矩形 8"/>
          <p:cNvSpPr/>
          <p:nvPr/>
        </p:nvSpPr>
        <p:spPr>
          <a:xfrm>
            <a:off x="2555776" y="2348880"/>
            <a:ext cx="4176464" cy="331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選擇分享內容</a:t>
            </a:r>
          </a:p>
        </p:txBody>
      </p:sp>
      <p:sp>
        <p:nvSpPr>
          <p:cNvPr id="10" name="矩形 9"/>
          <p:cNvSpPr/>
          <p:nvPr/>
        </p:nvSpPr>
        <p:spPr>
          <a:xfrm>
            <a:off x="2883980" y="2924944"/>
            <a:ext cx="1616012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788024" y="2906003"/>
            <a:ext cx="1616012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1748930"/>
            <a:ext cx="4104456" cy="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243244" cy="558924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「離開」諮詢室</a:t>
            </a:r>
          </a:p>
        </p:txBody>
      </p:sp>
      <p:sp>
        <p:nvSpPr>
          <p:cNvPr id="7" name="矩形 6"/>
          <p:cNvSpPr/>
          <p:nvPr/>
        </p:nvSpPr>
        <p:spPr>
          <a:xfrm>
            <a:off x="8532440" y="192170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離開諮詢室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32905"/>
            <a:ext cx="4967133" cy="1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五、諮詢完成後之注意事項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560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請記得填寫回饋表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D1880F6-3C02-204A-B04A-DA81A79DC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06"/>
            <a:ext cx="9144000" cy="5715001"/>
          </a:xfrm>
        </p:spPr>
      </p:pic>
      <p:sp>
        <p:nvSpPr>
          <p:cNvPr id="6" name="矩形 5"/>
          <p:cNvSpPr/>
          <p:nvPr/>
        </p:nvSpPr>
        <p:spPr>
          <a:xfrm>
            <a:off x="4860032" y="486916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b="1" dirty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需填寫回饋表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886FECD-DEC3-F04A-868C-CE4AFB0A4736}"/>
              </a:ext>
            </a:extLst>
          </p:cNvPr>
          <p:cNvSpPr/>
          <p:nvPr/>
        </p:nvSpPr>
        <p:spPr>
          <a:xfrm>
            <a:off x="2539797" y="4487360"/>
            <a:ext cx="43200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396439-C2FB-304C-8C7D-3C9F2787BF03}"/>
              </a:ext>
            </a:extLst>
          </p:cNvPr>
          <p:cNvSpPr/>
          <p:nvPr/>
        </p:nvSpPr>
        <p:spPr>
          <a:xfrm>
            <a:off x="2560058" y="5049180"/>
            <a:ext cx="43200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FC114F-8885-6646-BB56-8E7932F38EC1}"/>
              </a:ext>
            </a:extLst>
          </p:cNvPr>
          <p:cNvSpPr/>
          <p:nvPr/>
        </p:nvSpPr>
        <p:spPr>
          <a:xfrm>
            <a:off x="8237440" y="1700808"/>
            <a:ext cx="43200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6484CEB-3301-E249-ADC1-9942CCA6A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3844"/>
            <a:ext cx="3240360" cy="1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回饋表內容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B52BFF0-BFF4-AE40-9379-8E3A10BF9ABF}"/>
              </a:ext>
            </a:extLst>
          </p:cNvPr>
          <p:cNvSpPr/>
          <p:nvPr/>
        </p:nvSpPr>
        <p:spPr>
          <a:xfrm>
            <a:off x="2539797" y="4487360"/>
            <a:ext cx="43200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0" name="內容版面配置區 19">
            <a:extLst>
              <a:ext uri="{FF2B5EF4-FFF2-40B4-BE49-F238E27FC236}">
                <a16:creationId xmlns:a16="http://schemas.microsoft.com/office/drawing/2014/main" id="{83774298-2A42-384B-80AF-118251EDD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715001"/>
          </a:xfr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A8A9BC6-5E4C-B145-AB59-4B2EB18C2928}"/>
              </a:ext>
            </a:extLst>
          </p:cNvPr>
          <p:cNvSpPr/>
          <p:nvPr/>
        </p:nvSpPr>
        <p:spPr>
          <a:xfrm>
            <a:off x="8254792" y="1772816"/>
            <a:ext cx="43200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3F94EBE-EE92-8745-8813-9406A017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70" y="1550594"/>
            <a:ext cx="3240360" cy="16269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3AD2639-3F54-7B41-B98C-A50953A8D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0594"/>
            <a:ext cx="3240360" cy="1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0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完成諮詢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593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一、網頁導覽</a:t>
            </a:r>
          </a:p>
        </p:txBody>
      </p:sp>
    </p:spTree>
    <p:extLst>
      <p:ext uri="{BB962C8B-B14F-4D97-AF65-F5344CB8AC3E}">
        <p14:creationId xmlns:p14="http://schemas.microsoft.com/office/powerpoint/2010/main" val="255503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25B57E5-9C6A-D34F-912C-EDB41181B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" y="424763"/>
            <a:ext cx="9152706" cy="5720442"/>
          </a:xfrm>
        </p:spPr>
      </p:pic>
      <p:sp>
        <p:nvSpPr>
          <p:cNvPr id="9" name="文字方塊 8"/>
          <p:cNvSpPr txBox="1"/>
          <p:nvPr/>
        </p:nvSpPr>
        <p:spPr>
          <a:xfrm>
            <a:off x="1724050" y="911958"/>
            <a:ext cx="60867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3573016"/>
            <a:ext cx="5730971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 1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最新消息</a:t>
            </a:r>
            <a:endParaRPr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41016" y="3284984"/>
            <a:ext cx="1868616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關於我們</a:t>
            </a:r>
            <a:endParaRPr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sz="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67212" y="5373216"/>
            <a:ext cx="201622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 3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個人資料</a:t>
            </a:r>
            <a:endParaRPr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02050" y="936906"/>
            <a:ext cx="53530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F48990C-800C-C440-A890-0DB207C9F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24479"/>
            <a:ext cx="3600400" cy="15307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5DAAA7B-6A14-7F49-B320-49A79FFD3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87" y="727885"/>
            <a:ext cx="3048726" cy="15307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5576" y="877553"/>
            <a:ext cx="94592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471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619268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「最新消息區」：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新增最新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公告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文章區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endParaRPr lang="zh-TW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關於我們：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「關於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郊心．療心網</a:t>
            </a:r>
            <a:r>
              <a:rPr lang="zh-TW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：簡介本網頁起源與功能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「關於諮詢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Q&amp;A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」：介紹諮詢與諮商之不同、諮詢系統使用對象、使用方法、確保保密原則。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「關於系所心理師」：介紹各系所相對應知系所心理師名單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 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「聯絡我們」</a:t>
            </a:r>
            <a:r>
              <a:rPr lang="zh-TW" altLang="zh-TW" dirty="0" smtClean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健康心理中心</a:t>
            </a:r>
            <a:r>
              <a:rPr lang="zh-TW" altLang="zh-TW" dirty="0" smtClean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開放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時間與聯絡方式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個人資料管理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「個人資訊」：顯示個人的帳號、姓名、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EMAIL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、單位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(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其中個人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EMAIL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可以做手動更改，以避免無法收取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預約成功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預約提醒信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”)</a:t>
            </a:r>
            <a:endParaRPr lang="zh-TW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「預約紀錄」：可以了解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預約狀況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含諮詢心理師、日期、時間、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預約狀況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回饋填寫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師生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登入頁面、登出</a:t>
            </a:r>
            <a:endParaRPr lang="zh-TW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陽明交大健康心理中心介紹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介紹健康心理中心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影片連結區</a:t>
            </a:r>
            <a:r>
              <a:rPr lang="zh-TW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健康心理中心</a:t>
            </a:r>
            <a:r>
              <a:rPr lang="zh-TW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介紹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內容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六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資源連結區</a:t>
            </a:r>
            <a:r>
              <a:rPr lang="zh-TW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：相關諮商資源提供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059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二、確認預約諮詢成功通知</a:t>
            </a:r>
            <a:endParaRPr lang="zh-TW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67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確認預約成功通知信件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8146"/>
            <a:ext cx="7067633" cy="5689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339752" y="4293096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               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     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點選進入諮詢連結</a:t>
            </a:r>
          </a:p>
        </p:txBody>
      </p:sp>
      <p:sp>
        <p:nvSpPr>
          <p:cNvPr id="6" name="矩形 5"/>
          <p:cNvSpPr/>
          <p:nvPr/>
        </p:nvSpPr>
        <p:spPr>
          <a:xfrm>
            <a:off x="3851920" y="4797152"/>
            <a:ext cx="187220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  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     確認預約資訊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B0F715-6FB3-0F4D-8431-CD89FC3A3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9"/>
          <a:stretch/>
        </p:blipFill>
        <p:spPr>
          <a:xfrm>
            <a:off x="1947947" y="2009550"/>
            <a:ext cx="5648389" cy="12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三、登入進行線上諮詢</a:t>
            </a:r>
          </a:p>
        </p:txBody>
      </p:sp>
    </p:spTree>
    <p:extLst>
      <p:ext uri="{BB962C8B-B14F-4D97-AF65-F5344CB8AC3E}">
        <p14:creationId xmlns:p14="http://schemas.microsoft.com/office/powerpoint/2010/main" val="422605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1697</TotalTime>
  <Words>812</Words>
  <Application>Microsoft Office PowerPoint</Application>
  <PresentationFormat>如螢幕大小 (4:3)</PresentationFormat>
  <Paragraphs>212</Paragraphs>
  <Slides>37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4" baseType="lpstr">
      <vt:lpstr>王漢宗特黑體繁</vt:lpstr>
      <vt:lpstr>微軟正黑體</vt:lpstr>
      <vt:lpstr>微軟正黑體</vt:lpstr>
      <vt:lpstr>新細明體</vt:lpstr>
      <vt:lpstr>Arial</vt:lpstr>
      <vt:lpstr>Calibri</vt:lpstr>
      <vt:lpstr>Office 佈景主題</vt:lpstr>
      <vt:lpstr>   </vt:lpstr>
      <vt:lpstr>上線前設定需知 </vt:lpstr>
      <vt:lpstr> 使用教學重點</vt:lpstr>
      <vt:lpstr>一、網頁導覽</vt:lpstr>
      <vt:lpstr>PowerPoint 簡報</vt:lpstr>
      <vt:lpstr>PowerPoint 簡報</vt:lpstr>
      <vt:lpstr>二、確認預約諮詢成功通知</vt:lpstr>
      <vt:lpstr>確認預約成功通知信件</vt:lpstr>
      <vt:lpstr>三、登入進行線上諮詢</vt:lpstr>
      <vt:lpstr>郊心．療心網頁登入</vt:lpstr>
      <vt:lpstr>步驟1</vt:lpstr>
      <vt:lpstr>步驟2</vt:lpstr>
      <vt:lpstr>步驟3</vt:lpstr>
      <vt:lpstr>步驟4</vt:lpstr>
      <vt:lpstr>PowerPoint 簡報</vt:lpstr>
      <vt:lpstr>勾選同意[諮詢服務辦法]， 才能開始晤談</vt:lpstr>
      <vt:lpstr>1.進入後，先確認麥克風鏡頭設備</vt:lpstr>
      <vt:lpstr>2.同意主講人(心理師)邀請發言</vt:lpstr>
      <vt:lpstr>3.進入線上諮詢室</vt:lpstr>
      <vt:lpstr>四、線上心理諮詢室介面使用教學</vt:lpstr>
      <vt:lpstr>PowerPoint 簡報</vt:lpstr>
      <vt:lpstr>1.「視訊」功能</vt:lpstr>
      <vt:lpstr>2. 「文件」功能</vt:lpstr>
      <vt:lpstr>3. 「白板」功能</vt:lpstr>
      <vt:lpstr>PowerPoint 簡報</vt:lpstr>
      <vt:lpstr>4. 「螢幕分享」功能</vt:lpstr>
      <vt:lpstr>安裝螢幕分享元件</vt:lpstr>
      <vt:lpstr>PowerPoint 簡報</vt:lpstr>
      <vt:lpstr>PowerPoint 簡報</vt:lpstr>
      <vt:lpstr>確認安裝完成</vt:lpstr>
      <vt:lpstr> 重新整理網頁 才可使用螢幕同步功能 </vt:lpstr>
      <vt:lpstr>選擇「螢幕分享」功能</vt:lpstr>
      <vt:lpstr>5. 「離開」諮詢室</vt:lpstr>
      <vt:lpstr>五、諮詢完成後之注意事項</vt:lpstr>
      <vt:lpstr>請記得填寫回饋表</vt:lpstr>
      <vt:lpstr>回饋表內容</vt:lpstr>
      <vt:lpstr>完成諮詢!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Enya</dc:creator>
  <cp:lastModifiedBy>USER</cp:lastModifiedBy>
  <cp:revision>97</cp:revision>
  <dcterms:created xsi:type="dcterms:W3CDTF">2018-06-07T01:25:26Z</dcterms:created>
  <dcterms:modified xsi:type="dcterms:W3CDTF">2022-01-07T07:31:16Z</dcterms:modified>
</cp:coreProperties>
</file>